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9753600" cy="7315200"/>
  <p:notesSz cx="6858000" cy="9144000"/>
  <p:embeddedFontLst>
    <p:embeddedFont>
      <p:font typeface="League Spartan" charset="1" panose="00000800000000000000"/>
      <p:regular r:id="rId7"/>
    </p:embeddedFont>
    <p:embeddedFont>
      <p:font typeface="Aileron" charset="1" panose="000005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A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45945" y="279331"/>
            <a:ext cx="9229599" cy="6589062"/>
            <a:chOff x="0" y="0"/>
            <a:chExt cx="1298985" cy="92735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985" cy="927353"/>
            </a:xfrm>
            <a:custGeom>
              <a:avLst/>
              <a:gdLst/>
              <a:ahLst/>
              <a:cxnLst/>
              <a:rect r="r" b="b" t="t" l="l"/>
              <a:pathLst>
                <a:path h="927353" w="1298985">
                  <a:moveTo>
                    <a:pt x="16776" y="0"/>
                  </a:moveTo>
                  <a:lnTo>
                    <a:pt x="1282209" y="0"/>
                  </a:lnTo>
                  <a:cubicBezTo>
                    <a:pt x="1286658" y="0"/>
                    <a:pt x="1290926" y="1767"/>
                    <a:pt x="1294072" y="4914"/>
                  </a:cubicBezTo>
                  <a:cubicBezTo>
                    <a:pt x="1297218" y="8060"/>
                    <a:pt x="1298985" y="12327"/>
                    <a:pt x="1298985" y="16776"/>
                  </a:cubicBezTo>
                  <a:lnTo>
                    <a:pt x="1298985" y="910576"/>
                  </a:lnTo>
                  <a:cubicBezTo>
                    <a:pt x="1298985" y="915026"/>
                    <a:pt x="1297218" y="919293"/>
                    <a:pt x="1294072" y="922439"/>
                  </a:cubicBezTo>
                  <a:cubicBezTo>
                    <a:pt x="1290926" y="925585"/>
                    <a:pt x="1286658" y="927353"/>
                    <a:pt x="1282209" y="927353"/>
                  </a:cubicBezTo>
                  <a:lnTo>
                    <a:pt x="16776" y="927353"/>
                  </a:lnTo>
                  <a:cubicBezTo>
                    <a:pt x="12327" y="927353"/>
                    <a:pt x="8060" y="925585"/>
                    <a:pt x="4914" y="922439"/>
                  </a:cubicBezTo>
                  <a:cubicBezTo>
                    <a:pt x="1767" y="919293"/>
                    <a:pt x="0" y="915026"/>
                    <a:pt x="0" y="910576"/>
                  </a:cubicBezTo>
                  <a:lnTo>
                    <a:pt x="0" y="16776"/>
                  </a:lnTo>
                  <a:cubicBezTo>
                    <a:pt x="0" y="12327"/>
                    <a:pt x="1767" y="8060"/>
                    <a:pt x="4914" y="4914"/>
                  </a:cubicBezTo>
                  <a:cubicBezTo>
                    <a:pt x="8060" y="1767"/>
                    <a:pt x="12327" y="0"/>
                    <a:pt x="16776" y="0"/>
                  </a:cubicBezTo>
                  <a:close/>
                </a:path>
              </a:pathLst>
            </a:custGeom>
            <a:solidFill>
              <a:srgbClr val="FEFEFE"/>
            </a:solidFill>
            <a:ln cap="sq">
              <a:noFill/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19050"/>
              <a:ext cx="1298985" cy="946403"/>
            </a:xfrm>
            <a:prstGeom prst="rect">
              <a:avLst/>
            </a:prstGeom>
          </p:spPr>
          <p:txBody>
            <a:bodyPr anchor="ctr" rtlCol="false" tIns="27093" lIns="27093" bIns="27093" rIns="27093"/>
            <a:lstStyle/>
            <a:p>
              <a:pPr algn="ctr" marL="0" indent="0" lvl="0">
                <a:lnSpc>
                  <a:spcPts val="1083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78056" y="279331"/>
            <a:ext cx="9397488" cy="6756537"/>
            <a:chOff x="0" y="0"/>
            <a:chExt cx="1322614" cy="9509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22614" cy="950924"/>
            </a:xfrm>
            <a:custGeom>
              <a:avLst/>
              <a:gdLst/>
              <a:ahLst/>
              <a:cxnLst/>
              <a:rect r="r" b="b" t="t" l="l"/>
              <a:pathLst>
                <a:path h="950924" w="1322614">
                  <a:moveTo>
                    <a:pt x="16477" y="0"/>
                  </a:moveTo>
                  <a:lnTo>
                    <a:pt x="1306138" y="0"/>
                  </a:lnTo>
                  <a:cubicBezTo>
                    <a:pt x="1315237" y="0"/>
                    <a:pt x="1322614" y="7377"/>
                    <a:pt x="1322614" y="16477"/>
                  </a:cubicBezTo>
                  <a:lnTo>
                    <a:pt x="1322614" y="934447"/>
                  </a:lnTo>
                  <a:cubicBezTo>
                    <a:pt x="1322614" y="938817"/>
                    <a:pt x="1320878" y="943008"/>
                    <a:pt x="1317788" y="946098"/>
                  </a:cubicBezTo>
                  <a:cubicBezTo>
                    <a:pt x="1314698" y="949188"/>
                    <a:pt x="1310508" y="950924"/>
                    <a:pt x="1306138" y="950924"/>
                  </a:cubicBezTo>
                  <a:lnTo>
                    <a:pt x="16477" y="950924"/>
                  </a:lnTo>
                  <a:cubicBezTo>
                    <a:pt x="12107" y="950924"/>
                    <a:pt x="7916" y="949188"/>
                    <a:pt x="4826" y="946098"/>
                  </a:cubicBezTo>
                  <a:cubicBezTo>
                    <a:pt x="1736" y="943008"/>
                    <a:pt x="0" y="938817"/>
                    <a:pt x="0" y="934447"/>
                  </a:cubicBezTo>
                  <a:lnTo>
                    <a:pt x="0" y="16477"/>
                  </a:lnTo>
                  <a:cubicBezTo>
                    <a:pt x="0" y="12107"/>
                    <a:pt x="1736" y="7916"/>
                    <a:pt x="4826" y="4826"/>
                  </a:cubicBezTo>
                  <a:cubicBezTo>
                    <a:pt x="7916" y="1736"/>
                    <a:pt x="12107" y="0"/>
                    <a:pt x="16477" y="0"/>
                  </a:cubicBezTo>
                  <a:close/>
                </a:path>
              </a:pathLst>
            </a:custGeom>
            <a:solidFill>
              <a:srgbClr val="FEFEFE"/>
            </a:solidFill>
            <a:ln w="114300" cap="sq">
              <a:solidFill>
                <a:srgbClr val="DA291C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1322614" cy="969974"/>
            </a:xfrm>
            <a:prstGeom prst="rect">
              <a:avLst/>
            </a:prstGeom>
          </p:spPr>
          <p:txBody>
            <a:bodyPr anchor="ctr" rtlCol="false" tIns="27093" lIns="27093" bIns="27093" rIns="27093"/>
            <a:lstStyle/>
            <a:p>
              <a:pPr algn="ctr">
                <a:lnSpc>
                  <a:spcPts val="1083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8019785" y="3986970"/>
            <a:ext cx="1733815" cy="3397841"/>
          </a:xfrm>
          <a:custGeom>
            <a:avLst/>
            <a:gdLst/>
            <a:ahLst/>
            <a:cxnLst/>
            <a:rect r="r" b="b" t="t" l="l"/>
            <a:pathLst>
              <a:path h="3397841" w="1733815">
                <a:moveTo>
                  <a:pt x="0" y="0"/>
                </a:moveTo>
                <a:lnTo>
                  <a:pt x="1733815" y="0"/>
                </a:lnTo>
                <a:lnTo>
                  <a:pt x="1733815" y="3397841"/>
                </a:lnTo>
                <a:lnTo>
                  <a:pt x="0" y="339784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92033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3528126" y="2367092"/>
            <a:ext cx="2630523" cy="2657216"/>
            <a:chOff x="0" y="0"/>
            <a:chExt cx="3507364" cy="3542954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1096782" y="0"/>
              <a:ext cx="1313800" cy="1414590"/>
            </a:xfrm>
            <a:custGeom>
              <a:avLst/>
              <a:gdLst/>
              <a:ahLst/>
              <a:cxnLst/>
              <a:rect r="r" b="b" t="t" l="l"/>
              <a:pathLst>
                <a:path h="1414590" w="1313800">
                  <a:moveTo>
                    <a:pt x="0" y="0"/>
                  </a:moveTo>
                  <a:lnTo>
                    <a:pt x="1313800" y="0"/>
                  </a:lnTo>
                  <a:lnTo>
                    <a:pt x="1313800" y="1414590"/>
                  </a:lnTo>
                  <a:lnTo>
                    <a:pt x="0" y="14145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1" id="11"/>
            <p:cNvSpPr txBox="true"/>
            <p:nvPr/>
          </p:nvSpPr>
          <p:spPr>
            <a:xfrm rot="0">
              <a:off x="867242" y="1634089"/>
              <a:ext cx="1772880" cy="61989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918"/>
                </a:lnSpc>
                <a:spcBef>
                  <a:spcPct val="0"/>
                </a:spcBef>
              </a:pPr>
              <a:r>
                <a:rPr lang="en-US" b="true" sz="2798" strike="noStrike" u="none">
                  <a:solidFill>
                    <a:srgbClr val="4EC1E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Donate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0" y="2225409"/>
              <a:ext cx="3507364" cy="131754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984"/>
                </a:lnSpc>
                <a:spcBef>
                  <a:spcPct val="0"/>
                </a:spcBef>
              </a:pPr>
              <a:r>
                <a:rPr lang="en-US" sz="1417" strike="noStrike" u="none">
                  <a:solidFill>
                    <a:srgbClr val="004AAD"/>
                  </a:solidFill>
                  <a:latin typeface="Aileron"/>
                  <a:ea typeface="Aileron"/>
                  <a:cs typeface="Aileron"/>
                  <a:sym typeface="Aileron"/>
                </a:rPr>
                <a:t>To CASA of Denton County as we advocate for the best needs of children as they navigate the child welfare system.</a:t>
              </a: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1207975" y="2367092"/>
            <a:ext cx="1957046" cy="2569220"/>
            <a:chOff x="0" y="0"/>
            <a:chExt cx="2609395" cy="3425626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381066" y="0"/>
              <a:ext cx="1847180" cy="1510070"/>
            </a:xfrm>
            <a:custGeom>
              <a:avLst/>
              <a:gdLst/>
              <a:ahLst/>
              <a:cxnLst/>
              <a:rect r="r" b="b" t="t" l="l"/>
              <a:pathLst>
                <a:path h="1510070" w="1847180">
                  <a:moveTo>
                    <a:pt x="0" y="0"/>
                  </a:moveTo>
                  <a:lnTo>
                    <a:pt x="1847180" y="0"/>
                  </a:lnTo>
                  <a:lnTo>
                    <a:pt x="1847180" y="1510070"/>
                  </a:lnTo>
                  <a:lnTo>
                    <a:pt x="0" y="15100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5" id="15"/>
            <p:cNvSpPr txBox="true"/>
            <p:nvPr/>
          </p:nvSpPr>
          <p:spPr>
            <a:xfrm rot="0">
              <a:off x="0" y="1748242"/>
              <a:ext cx="2609395" cy="66346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4182"/>
                </a:lnSpc>
                <a:spcBef>
                  <a:spcPct val="0"/>
                </a:spcBef>
              </a:pPr>
              <a:r>
                <a:rPr lang="en-US" b="true" sz="2987" strike="noStrike" u="none">
                  <a:solidFill>
                    <a:srgbClr val="4EC1E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Volunteer</a:t>
              </a:r>
            </a:p>
          </p:txBody>
        </p:sp>
        <p:sp>
          <p:nvSpPr>
            <p:cNvPr name="TextBox 16" id="16"/>
            <p:cNvSpPr txBox="true"/>
            <p:nvPr/>
          </p:nvSpPr>
          <p:spPr>
            <a:xfrm rot="0">
              <a:off x="4023" y="2375394"/>
              <a:ext cx="2601265" cy="105023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118"/>
                </a:lnSpc>
              </a:pPr>
              <a:r>
                <a:rPr lang="en-US" sz="1513">
                  <a:solidFill>
                    <a:srgbClr val="004AAD"/>
                  </a:solidFill>
                  <a:latin typeface="Aileron"/>
                  <a:ea typeface="Aileron"/>
                  <a:cs typeface="Aileron"/>
                  <a:sym typeface="Aileron"/>
                </a:rPr>
                <a:t>To become a Court Appointed Special Advocate for children.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6521754" y="2367092"/>
            <a:ext cx="2023871" cy="2414026"/>
            <a:chOff x="0" y="0"/>
            <a:chExt cx="2698495" cy="321870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771110" y="0"/>
              <a:ext cx="1156274" cy="1423107"/>
            </a:xfrm>
            <a:custGeom>
              <a:avLst/>
              <a:gdLst/>
              <a:ahLst/>
              <a:cxnLst/>
              <a:rect r="r" b="b" t="t" l="l"/>
              <a:pathLst>
                <a:path h="1423107" w="1156274">
                  <a:moveTo>
                    <a:pt x="0" y="0"/>
                  </a:moveTo>
                  <a:lnTo>
                    <a:pt x="1156275" y="0"/>
                  </a:lnTo>
                  <a:lnTo>
                    <a:pt x="1156275" y="1423107"/>
                  </a:lnTo>
                  <a:lnTo>
                    <a:pt x="0" y="14231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9" id="19"/>
            <p:cNvSpPr txBox="true"/>
            <p:nvPr/>
          </p:nvSpPr>
          <p:spPr>
            <a:xfrm rot="0">
              <a:off x="758075" y="1644272"/>
              <a:ext cx="1182346" cy="62904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941"/>
                </a:lnSpc>
                <a:spcBef>
                  <a:spcPct val="0"/>
                </a:spcBef>
              </a:pPr>
              <a:r>
                <a:rPr lang="en-US" b="true" sz="2815" strike="noStrike" u="none">
                  <a:solidFill>
                    <a:srgbClr val="4EC1E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Pray</a:t>
              </a:r>
            </a:p>
          </p:txBody>
        </p:sp>
        <p:sp>
          <p:nvSpPr>
            <p:cNvPr name="TextBox 20" id="20"/>
            <p:cNvSpPr txBox="true"/>
            <p:nvPr/>
          </p:nvSpPr>
          <p:spPr>
            <a:xfrm rot="0">
              <a:off x="0" y="2248001"/>
              <a:ext cx="2698495" cy="9707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980"/>
                </a:lnSpc>
                <a:spcBef>
                  <a:spcPct val="0"/>
                </a:spcBef>
              </a:pPr>
              <a:r>
                <a:rPr lang="en-US" sz="1414" strike="noStrike" u="none">
                  <a:solidFill>
                    <a:srgbClr val="004AAD"/>
                  </a:solidFill>
                  <a:latin typeface="Aileron"/>
                  <a:ea typeface="Aileron"/>
                  <a:cs typeface="Aileron"/>
                  <a:sym typeface="Aileron"/>
                </a:rPr>
                <a:t>For children and families affected by child abuse and neglect</a:t>
              </a: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628147" y="586745"/>
            <a:ext cx="1528203" cy="1530290"/>
          </a:xfrm>
          <a:custGeom>
            <a:avLst/>
            <a:gdLst/>
            <a:ahLst/>
            <a:cxnLst/>
            <a:rect r="r" b="b" t="t" l="l"/>
            <a:pathLst>
              <a:path h="1530290" w="1528203">
                <a:moveTo>
                  <a:pt x="0" y="0"/>
                </a:moveTo>
                <a:lnTo>
                  <a:pt x="1528204" y="0"/>
                </a:lnTo>
                <a:lnTo>
                  <a:pt x="1528204" y="1530289"/>
                </a:lnTo>
                <a:lnTo>
                  <a:pt x="0" y="1530289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-27079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628147" y="5185505"/>
            <a:ext cx="1528203" cy="1542951"/>
          </a:xfrm>
          <a:custGeom>
            <a:avLst/>
            <a:gdLst/>
            <a:ahLst/>
            <a:cxnLst/>
            <a:rect r="r" b="b" t="t" l="l"/>
            <a:pathLst>
              <a:path h="1542951" w="1528203">
                <a:moveTo>
                  <a:pt x="0" y="0"/>
                </a:moveTo>
                <a:lnTo>
                  <a:pt x="1528204" y="0"/>
                </a:lnTo>
                <a:lnTo>
                  <a:pt x="1528204" y="1542950"/>
                </a:lnTo>
                <a:lnTo>
                  <a:pt x="0" y="154295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TextBox 23" id="23"/>
          <p:cNvSpPr txBox="true"/>
          <p:nvPr/>
        </p:nvSpPr>
        <p:spPr>
          <a:xfrm rot="0">
            <a:off x="2574980" y="5619216"/>
            <a:ext cx="5204520" cy="11092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4506"/>
              </a:lnSpc>
              <a:spcBef>
                <a:spcPct val="0"/>
              </a:spcBef>
            </a:pPr>
            <a:r>
              <a:rPr lang="en-US" b="true" sz="3219" strike="noStrike" u="none">
                <a:solidFill>
                  <a:srgbClr val="004AAD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Visit</a:t>
            </a:r>
            <a:r>
              <a:rPr lang="en-US" b="true" sz="3219" strike="noStrike" u="none">
                <a:solidFill>
                  <a:srgbClr val="002855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b="true" sz="3219" strike="noStrike" u="sng">
                <a:solidFill>
                  <a:srgbClr val="DA291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CASADenton.org</a:t>
            </a:r>
            <a:r>
              <a:rPr lang="en-US" b="true" sz="3219" strike="noStrike" u="none">
                <a:solidFill>
                  <a:srgbClr val="002855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</a:p>
          <a:p>
            <a:pPr algn="r" marL="0" indent="0" lvl="0">
              <a:lnSpc>
                <a:spcPts val="4506"/>
              </a:lnSpc>
              <a:spcBef>
                <a:spcPct val="0"/>
              </a:spcBef>
            </a:pPr>
            <a:r>
              <a:rPr lang="en-US" b="true" sz="3219" strike="noStrike" u="none">
                <a:solidFill>
                  <a:srgbClr val="004AAD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to learn more.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574980" y="679597"/>
            <a:ext cx="6447100" cy="12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234"/>
              </a:lnSpc>
            </a:pPr>
            <a:r>
              <a:rPr lang="en-US" sz="2310">
                <a:solidFill>
                  <a:srgbClr val="004AAD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Join millions on Blue Sunday, a day of prayer for survivors of child abuse and those who speak up for them. </a:t>
            </a:r>
          </a:p>
        </p:txBody>
      </p:sp>
      <p:sp>
        <p:nvSpPr>
          <p:cNvPr name="Freeform 25" id="25"/>
          <p:cNvSpPr/>
          <p:nvPr/>
        </p:nvSpPr>
        <p:spPr>
          <a:xfrm flipH="false" flipV="false" rot="0">
            <a:off x="7189685" y="1463640"/>
            <a:ext cx="518193" cy="505238"/>
          </a:xfrm>
          <a:custGeom>
            <a:avLst/>
            <a:gdLst/>
            <a:ahLst/>
            <a:cxnLst/>
            <a:rect r="r" b="b" t="t" l="l"/>
            <a:pathLst>
              <a:path h="505238" w="518193">
                <a:moveTo>
                  <a:pt x="0" y="0"/>
                </a:moveTo>
                <a:lnTo>
                  <a:pt x="518193" y="0"/>
                </a:lnTo>
                <a:lnTo>
                  <a:pt x="518193" y="505238"/>
                </a:lnTo>
                <a:lnTo>
                  <a:pt x="0" y="505238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DAHCQ6kw8bk</dc:identifier>
  <dcterms:modified xsi:type="dcterms:W3CDTF">2011-08-01T06:04:30Z</dcterms:modified>
  <cp:revision>1</cp:revision>
  <dc:title>2026 Blue Sunday Presentation Slide 4:3</dc:title>
</cp:coreProperties>
</file>